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0"/>
  </p:handoutMasterIdLst>
  <p:sldIdLst>
    <p:sldId id="256" r:id="rId2"/>
    <p:sldId id="262" r:id="rId3"/>
    <p:sldId id="263" r:id="rId4"/>
    <p:sldId id="265" r:id="rId5"/>
    <p:sldId id="267" r:id="rId6"/>
    <p:sldId id="268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2E9C9-623D-4152-A991-08F937080BCF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F6F87-E968-4458-9A97-AB458B25A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31B7EB-76FA-4C93-B2B7-4FDFE9089C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0F263B-5529-4945-B79B-417DB32C4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260985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Reproductive System</a:t>
            </a:r>
            <a:endParaRPr lang="en-US" sz="5400" dirty="0"/>
          </a:p>
        </p:txBody>
      </p:sp>
      <p:pic>
        <p:nvPicPr>
          <p:cNvPr id="1027" name="Picture 3" descr="C:\Documents and Settings\Administrator\Local Settings\Temporary Internet Files\Content.IE5\0WXHTJXY\MC9003235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0"/>
            <a:ext cx="4602178" cy="3244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Alright ladies and gentleman, before we begin lets get all of the chuckles and giggles out of the way.  On three everyone say the word:</a:t>
            </a:r>
          </a:p>
          <a:p>
            <a:pPr lvl="1">
              <a:buNone/>
            </a:pPr>
            <a:r>
              <a:rPr lang="en-US" dirty="0" smtClean="0"/>
              <a:t>PENIS		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VAGINA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3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3" calcmode="lin" valueType="num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3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/>
              <a:t>Males</a:t>
            </a:r>
            <a:r>
              <a:rPr lang="en-US" dirty="0" smtClean="0"/>
              <a:t> </a:t>
            </a:r>
          </a:p>
          <a:p>
            <a:pPr lvl="1"/>
            <a:r>
              <a:rPr lang="en-US" sz="3300" dirty="0" smtClean="0"/>
              <a:t>Sex Organ: </a:t>
            </a:r>
            <a:r>
              <a:rPr lang="en-US" sz="3300" b="1" dirty="0" smtClean="0">
                <a:solidFill>
                  <a:srgbClr val="FF0000"/>
                </a:solidFill>
              </a:rPr>
              <a:t>Penis</a:t>
            </a:r>
          </a:p>
          <a:p>
            <a:pPr lvl="1">
              <a:buNone/>
            </a:pPr>
            <a:r>
              <a:rPr lang="en-US" sz="3300" dirty="0" smtClean="0"/>
              <a:t>	In </a:t>
            </a:r>
            <a:r>
              <a:rPr lang="en-US" sz="3300" dirty="0"/>
              <a:t>males, the </a:t>
            </a:r>
            <a:r>
              <a:rPr lang="en-US" sz="3300" b="1" dirty="0">
                <a:solidFill>
                  <a:srgbClr val="FF0000"/>
                </a:solidFill>
              </a:rPr>
              <a:t>testes</a:t>
            </a:r>
            <a:r>
              <a:rPr lang="en-US" sz="3300" dirty="0"/>
              <a:t> produce </a:t>
            </a:r>
            <a:r>
              <a:rPr lang="en-US" sz="3300" b="1" dirty="0">
                <a:solidFill>
                  <a:srgbClr val="FF0000"/>
                </a:solidFill>
              </a:rPr>
              <a:t>testosterone</a:t>
            </a:r>
            <a:r>
              <a:rPr lang="en-US" sz="3300" dirty="0"/>
              <a:t> which causes </a:t>
            </a:r>
            <a:r>
              <a:rPr lang="en-US" sz="3300" b="1" dirty="0">
                <a:solidFill>
                  <a:srgbClr val="FF0000"/>
                </a:solidFill>
              </a:rPr>
              <a:t>sperm </a:t>
            </a:r>
            <a:r>
              <a:rPr lang="en-US" sz="3300" dirty="0"/>
              <a:t>production to occur. In addition, testosterone causes further development of the </a:t>
            </a:r>
            <a:r>
              <a:rPr lang="en-US" sz="3300" b="1" dirty="0">
                <a:solidFill>
                  <a:srgbClr val="FF0000"/>
                </a:solidFill>
              </a:rPr>
              <a:t>penis, prostate </a:t>
            </a:r>
            <a:r>
              <a:rPr lang="en-US" sz="3300" dirty="0"/>
              <a:t>gland, deeper voice, broader shoulders, and increased upper body </a:t>
            </a:r>
            <a:r>
              <a:rPr lang="en-US" sz="3300" b="1" dirty="0">
                <a:solidFill>
                  <a:srgbClr val="FF0000"/>
                </a:solidFill>
              </a:rPr>
              <a:t>muscle </a:t>
            </a:r>
            <a:r>
              <a:rPr lang="en-US" sz="3300" dirty="0" smtClean="0"/>
              <a:t>mass. Sperm </a:t>
            </a:r>
            <a:r>
              <a:rPr lang="en-US" sz="3300" dirty="0"/>
              <a:t>live in the testes for approximately </a:t>
            </a:r>
            <a:r>
              <a:rPr lang="en-US" sz="3300" b="1" dirty="0">
                <a:solidFill>
                  <a:srgbClr val="FF0000"/>
                </a:solidFill>
              </a:rPr>
              <a:t>30</a:t>
            </a:r>
            <a:r>
              <a:rPr lang="en-US" sz="3300" dirty="0"/>
              <a:t> days, after which their mortality causes an </a:t>
            </a:r>
            <a:r>
              <a:rPr lang="en-US" sz="3300" b="1" dirty="0">
                <a:solidFill>
                  <a:srgbClr val="FF0000"/>
                </a:solidFill>
              </a:rPr>
              <a:t>increase </a:t>
            </a:r>
            <a:r>
              <a:rPr lang="en-US" sz="3300" dirty="0"/>
              <a:t>in testosterone to produce more sperm. </a:t>
            </a:r>
            <a:endParaRPr lang="en-US" sz="33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0"/>
            <a:ext cx="3352800" cy="201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/>
          <a:lstStyle/>
          <a:p>
            <a:r>
              <a:rPr lang="en-US" dirty="0" smtClean="0"/>
              <a:t>Vagina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u="sng" dirty="0" smtClean="0"/>
              <a:t>Females</a:t>
            </a:r>
          </a:p>
          <a:p>
            <a:pPr lvl="1"/>
            <a:r>
              <a:rPr lang="en-US" sz="3300" b="1" dirty="0" smtClean="0"/>
              <a:t>Sex Organ: </a:t>
            </a:r>
            <a:r>
              <a:rPr lang="en-US" sz="3300" b="1" dirty="0" smtClean="0">
                <a:solidFill>
                  <a:srgbClr val="FF0000"/>
                </a:solidFill>
              </a:rPr>
              <a:t>Ovaries/Vagina</a:t>
            </a:r>
          </a:p>
          <a:p>
            <a:pPr lvl="1">
              <a:buNone/>
            </a:pPr>
            <a:r>
              <a:rPr lang="en-US" sz="3300" b="1" dirty="0" smtClean="0"/>
              <a:t>	In </a:t>
            </a:r>
            <a:r>
              <a:rPr lang="en-US" sz="3300" b="1" dirty="0"/>
              <a:t>females, hormonal cycles occur in both </a:t>
            </a:r>
            <a:r>
              <a:rPr lang="en-US" sz="3300" b="1" dirty="0">
                <a:solidFill>
                  <a:srgbClr val="FF0000"/>
                </a:solidFill>
              </a:rPr>
              <a:t>estrogen and progesterone</a:t>
            </a:r>
            <a:r>
              <a:rPr lang="en-US" sz="3300" b="1" dirty="0"/>
              <a:t>. On an approximately </a:t>
            </a:r>
            <a:r>
              <a:rPr lang="en-US" sz="3300" b="1" dirty="0">
                <a:solidFill>
                  <a:srgbClr val="FF0000"/>
                </a:solidFill>
              </a:rPr>
              <a:t>28 </a:t>
            </a:r>
            <a:r>
              <a:rPr lang="en-US" sz="3300" b="1" dirty="0"/>
              <a:t>day cycle, one </a:t>
            </a:r>
            <a:r>
              <a:rPr lang="en-US" sz="3300" b="1" dirty="0">
                <a:solidFill>
                  <a:srgbClr val="FF0000"/>
                </a:solidFill>
              </a:rPr>
              <a:t>ovary</a:t>
            </a:r>
            <a:r>
              <a:rPr lang="en-US" sz="3300" b="1" dirty="0"/>
              <a:t> will release an </a:t>
            </a:r>
            <a:r>
              <a:rPr lang="en-US" sz="3300" b="1" dirty="0">
                <a:solidFill>
                  <a:srgbClr val="FF0000"/>
                </a:solidFill>
              </a:rPr>
              <a:t>ovum (egg) </a:t>
            </a:r>
            <a:r>
              <a:rPr lang="en-US" sz="3300" b="1" dirty="0"/>
              <a:t>to potentially become fertilized and produce a new life. The development of the egg and the inner lining of the </a:t>
            </a:r>
            <a:r>
              <a:rPr lang="en-US" sz="3300" b="1" dirty="0">
                <a:solidFill>
                  <a:srgbClr val="FF0000"/>
                </a:solidFill>
              </a:rPr>
              <a:t>uterus</a:t>
            </a:r>
            <a:r>
              <a:rPr lang="en-US" sz="3300" b="1" dirty="0"/>
              <a:t>, the organ where the fetus will develop, are caused by fluctuations in the hormones estrogen and progesterone. </a:t>
            </a:r>
            <a:endParaRPr lang="en-US" sz="3300" b="1" dirty="0" smtClean="0"/>
          </a:p>
          <a:p>
            <a:pPr lvl="1"/>
            <a:endParaRPr lang="en-US" dirty="0"/>
          </a:p>
        </p:txBody>
      </p:sp>
      <p:pic>
        <p:nvPicPr>
          <p:cNvPr id="4" name="Content Placeholder 3" descr="repro-s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3727" y="0"/>
            <a:ext cx="2890273" cy="2209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Menstruation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172200"/>
          </a:xfrm>
        </p:spPr>
        <p:txBody>
          <a:bodyPr>
            <a:noAutofit/>
          </a:bodyPr>
          <a:lstStyle/>
          <a:p>
            <a:r>
              <a:rPr lang="en-US" sz="2900" dirty="0" smtClean="0"/>
              <a:t>At the beginning of the cycle, estrogen </a:t>
            </a:r>
            <a:r>
              <a:rPr lang="en-US" sz="2900" dirty="0"/>
              <a:t>and progesterone levels that are very </a:t>
            </a:r>
            <a:r>
              <a:rPr lang="en-US" sz="2900" b="1" dirty="0">
                <a:solidFill>
                  <a:srgbClr val="FF0000"/>
                </a:solidFill>
              </a:rPr>
              <a:t>low</a:t>
            </a:r>
            <a:r>
              <a:rPr lang="en-US" sz="2900" dirty="0"/>
              <a:t> begin to </a:t>
            </a:r>
            <a:r>
              <a:rPr lang="en-US" sz="2900" dirty="0" smtClean="0"/>
              <a:t>rise and around </a:t>
            </a:r>
            <a:r>
              <a:rPr lang="en-US" sz="2900" dirty="0"/>
              <a:t>day </a:t>
            </a:r>
            <a:r>
              <a:rPr lang="en-US" sz="2900" b="1" dirty="0">
                <a:solidFill>
                  <a:srgbClr val="FF0000"/>
                </a:solidFill>
              </a:rPr>
              <a:t>14 </a:t>
            </a:r>
            <a:r>
              <a:rPr lang="en-US" sz="2900" dirty="0"/>
              <a:t>of the cycle, there is a slight surge in estrogen as the </a:t>
            </a:r>
            <a:r>
              <a:rPr lang="en-US" sz="2900" b="1" dirty="0">
                <a:solidFill>
                  <a:srgbClr val="FF0000"/>
                </a:solidFill>
              </a:rPr>
              <a:t>egg</a:t>
            </a:r>
            <a:r>
              <a:rPr lang="en-US" sz="2900" dirty="0"/>
              <a:t> is released from the </a:t>
            </a:r>
            <a:r>
              <a:rPr lang="en-US" sz="2900" b="1" dirty="0">
                <a:solidFill>
                  <a:srgbClr val="FF0000"/>
                </a:solidFill>
              </a:rPr>
              <a:t>ovary</a:t>
            </a:r>
            <a:r>
              <a:rPr lang="en-US" sz="2900" dirty="0"/>
              <a:t> (ovulation). </a:t>
            </a:r>
            <a:r>
              <a:rPr lang="en-US" sz="2900" dirty="0" smtClean="0"/>
              <a:t>Levels </a:t>
            </a:r>
            <a:r>
              <a:rPr lang="en-US" sz="2900" dirty="0"/>
              <a:t>of </a:t>
            </a:r>
            <a:r>
              <a:rPr lang="en-US" sz="2900" b="1" dirty="0">
                <a:solidFill>
                  <a:srgbClr val="FF0000"/>
                </a:solidFill>
              </a:rPr>
              <a:t>estrogen and progesterone </a:t>
            </a:r>
            <a:r>
              <a:rPr lang="en-US" sz="2900" dirty="0" smtClean="0"/>
              <a:t>rise causing </a:t>
            </a:r>
            <a:r>
              <a:rPr lang="en-US" sz="2900" dirty="0"/>
              <a:t>the uterine lining to </a:t>
            </a:r>
            <a:r>
              <a:rPr lang="en-US" sz="2900" b="1" dirty="0">
                <a:solidFill>
                  <a:srgbClr val="FF0000"/>
                </a:solidFill>
              </a:rPr>
              <a:t>thicken</a:t>
            </a:r>
            <a:r>
              <a:rPr lang="en-US" sz="2900" dirty="0"/>
              <a:t> in preparation for a potentially fertilized egg. If the egg is </a:t>
            </a:r>
            <a:r>
              <a:rPr lang="en-US" sz="2900" b="1" dirty="0">
                <a:solidFill>
                  <a:srgbClr val="FF0000"/>
                </a:solidFill>
              </a:rPr>
              <a:t>not </a:t>
            </a:r>
            <a:r>
              <a:rPr lang="en-US" sz="2900" dirty="0"/>
              <a:t>fertilized, </a:t>
            </a:r>
            <a:r>
              <a:rPr lang="en-US" sz="2900" b="1" dirty="0">
                <a:solidFill>
                  <a:srgbClr val="FF0000"/>
                </a:solidFill>
              </a:rPr>
              <a:t>progesterone</a:t>
            </a:r>
            <a:r>
              <a:rPr lang="en-US" sz="2900" dirty="0"/>
              <a:t> levels </a:t>
            </a:r>
            <a:r>
              <a:rPr lang="en-US" sz="2900" b="1" dirty="0" smtClean="0">
                <a:solidFill>
                  <a:srgbClr val="FF0000"/>
                </a:solidFill>
              </a:rPr>
              <a:t>drop, </a:t>
            </a:r>
            <a:r>
              <a:rPr lang="en-US" sz="2900" dirty="0" smtClean="0"/>
              <a:t>the </a:t>
            </a:r>
            <a:r>
              <a:rPr lang="en-US" sz="2900" dirty="0"/>
              <a:t>uterine lining </a:t>
            </a:r>
            <a:r>
              <a:rPr lang="en-US" sz="2900" b="1" dirty="0" smtClean="0"/>
              <a:t>dies, </a:t>
            </a:r>
            <a:r>
              <a:rPr lang="en-US" sz="2900" dirty="0" smtClean="0"/>
              <a:t>and </a:t>
            </a:r>
            <a:r>
              <a:rPr lang="en-US" sz="2900" b="1" dirty="0" smtClean="0">
                <a:solidFill>
                  <a:srgbClr val="FF0000"/>
                </a:solidFill>
              </a:rPr>
              <a:t>muscle </a:t>
            </a:r>
            <a:r>
              <a:rPr lang="en-US" sz="2900" b="1" dirty="0">
                <a:solidFill>
                  <a:srgbClr val="FF0000"/>
                </a:solidFill>
              </a:rPr>
              <a:t>contractions </a:t>
            </a:r>
            <a:r>
              <a:rPr lang="en-US" sz="2900" dirty="0"/>
              <a:t>of the </a:t>
            </a:r>
            <a:r>
              <a:rPr lang="en-US" sz="2900" b="1" dirty="0"/>
              <a:t>uterus </a:t>
            </a:r>
            <a:r>
              <a:rPr lang="en-US" sz="2900" dirty="0"/>
              <a:t>cause the lining to exit the body through the </a:t>
            </a:r>
            <a:r>
              <a:rPr lang="en-US" sz="2900" b="1" dirty="0"/>
              <a:t>vagina</a:t>
            </a:r>
            <a:r>
              <a:rPr lang="en-US" sz="2900" dirty="0"/>
              <a:t> thereby starting her “menstrual cycle or </a:t>
            </a:r>
            <a:r>
              <a:rPr lang="en-US" sz="2900" b="1" dirty="0">
                <a:solidFill>
                  <a:srgbClr val="FF0000"/>
                </a:solidFill>
              </a:rPr>
              <a:t>period</a:t>
            </a:r>
            <a:r>
              <a:rPr lang="en-US" sz="2900" dirty="0"/>
              <a:t>.” Once estrogen and progesterone levels drop below a particular level the cycle (feedback loop) begins </a:t>
            </a:r>
            <a:r>
              <a:rPr lang="en-US" sz="2900" dirty="0" smtClean="0"/>
              <a:t>again.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Fertilization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24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Fertilization occurs when a </a:t>
            </a:r>
            <a:r>
              <a:rPr lang="en-US" b="1" dirty="0" smtClean="0">
                <a:solidFill>
                  <a:srgbClr val="FF0000"/>
                </a:solidFill>
              </a:rPr>
              <a:t>sperm </a:t>
            </a:r>
            <a:r>
              <a:rPr lang="en-US" dirty="0" smtClean="0"/>
              <a:t>meets a </a:t>
            </a:r>
            <a:r>
              <a:rPr lang="en-US" b="1" dirty="0" smtClean="0">
                <a:solidFill>
                  <a:srgbClr val="FF0000"/>
                </a:solidFill>
              </a:rPr>
              <a:t>egg</a:t>
            </a:r>
            <a:r>
              <a:rPr lang="en-US" dirty="0" smtClean="0"/>
              <a:t> creating a </a:t>
            </a:r>
            <a:r>
              <a:rPr lang="en-US" b="1" dirty="0" smtClean="0">
                <a:solidFill>
                  <a:srgbClr val="FF0000"/>
                </a:solidFill>
              </a:rPr>
              <a:t>zygote.</a:t>
            </a:r>
          </a:p>
          <a:p>
            <a:r>
              <a:rPr lang="en-US" sz="3300" dirty="0"/>
              <a:t>Once an egg is fertilized, it will bury into the </a:t>
            </a:r>
            <a:r>
              <a:rPr lang="en-US" sz="3300" b="1" dirty="0">
                <a:solidFill>
                  <a:srgbClr val="FF0000"/>
                </a:solidFill>
              </a:rPr>
              <a:t>uterine</a:t>
            </a:r>
            <a:r>
              <a:rPr lang="en-US" sz="3300" dirty="0"/>
              <a:t> lining. The developing embryo produces a chemical called human chorionic </a:t>
            </a:r>
            <a:r>
              <a:rPr lang="en-US" sz="3300" dirty="0" err="1"/>
              <a:t>gonadotropin</a:t>
            </a:r>
            <a:r>
              <a:rPr lang="en-US" sz="3300" dirty="0"/>
              <a:t> (</a:t>
            </a:r>
            <a:r>
              <a:rPr lang="en-US" sz="3300" b="1" dirty="0" err="1">
                <a:solidFill>
                  <a:srgbClr val="FF0000"/>
                </a:solidFill>
              </a:rPr>
              <a:t>hCG</a:t>
            </a:r>
            <a:r>
              <a:rPr lang="en-US" sz="3300" dirty="0"/>
              <a:t>). The </a:t>
            </a:r>
            <a:r>
              <a:rPr lang="en-US" sz="3300" dirty="0" err="1"/>
              <a:t>hCG</a:t>
            </a:r>
            <a:r>
              <a:rPr lang="en-US" sz="3300" dirty="0"/>
              <a:t> circulates </a:t>
            </a:r>
            <a:r>
              <a:rPr lang="en-US" sz="3300" dirty="0" smtClean="0"/>
              <a:t>in </a:t>
            </a:r>
            <a:r>
              <a:rPr lang="en-US" sz="3300" dirty="0"/>
              <a:t>the </a:t>
            </a:r>
            <a:r>
              <a:rPr lang="en-US" sz="3300" b="1" dirty="0">
                <a:solidFill>
                  <a:srgbClr val="FF0000"/>
                </a:solidFill>
              </a:rPr>
              <a:t>blood</a:t>
            </a:r>
            <a:r>
              <a:rPr lang="en-US" sz="3300" dirty="0"/>
              <a:t> and is filtered out in the </a:t>
            </a:r>
            <a:r>
              <a:rPr lang="en-US" sz="3300" b="1" dirty="0">
                <a:solidFill>
                  <a:srgbClr val="FF0000"/>
                </a:solidFill>
              </a:rPr>
              <a:t>urine.</a:t>
            </a:r>
            <a:r>
              <a:rPr lang="en-US" sz="3300" dirty="0"/>
              <a:t> The presence of </a:t>
            </a:r>
            <a:r>
              <a:rPr lang="en-US" sz="3300" dirty="0" err="1"/>
              <a:t>hCG</a:t>
            </a:r>
            <a:r>
              <a:rPr lang="en-US" sz="3300" dirty="0"/>
              <a:t> triggers a </a:t>
            </a:r>
            <a:r>
              <a:rPr lang="en-US" sz="3300" b="1" dirty="0">
                <a:solidFill>
                  <a:srgbClr val="FF0000"/>
                </a:solidFill>
              </a:rPr>
              <a:t>positive</a:t>
            </a:r>
            <a:r>
              <a:rPr lang="en-US" sz="3300" dirty="0"/>
              <a:t> response on an Early Pregnancy Test (EPT). </a:t>
            </a:r>
            <a:r>
              <a:rPr lang="en-US" sz="3300" dirty="0" smtClean="0"/>
              <a:t>Once </a:t>
            </a:r>
            <a:r>
              <a:rPr lang="en-US" sz="3300" dirty="0"/>
              <a:t>the embryo is embedded in the uterine lining (implantation), a temporary organ known as the </a:t>
            </a:r>
            <a:r>
              <a:rPr lang="en-US" sz="3300" b="1" dirty="0">
                <a:solidFill>
                  <a:srgbClr val="FF0000"/>
                </a:solidFill>
              </a:rPr>
              <a:t>placenta</a:t>
            </a:r>
            <a:r>
              <a:rPr lang="en-US" sz="3300" dirty="0"/>
              <a:t> will develop. Cell division in the </a:t>
            </a:r>
            <a:r>
              <a:rPr lang="en-US" sz="3300" b="1" dirty="0">
                <a:solidFill>
                  <a:srgbClr val="FF0000"/>
                </a:solidFill>
              </a:rPr>
              <a:t>embryo </a:t>
            </a:r>
            <a:r>
              <a:rPr lang="en-US" sz="3300" dirty="0"/>
              <a:t>will increase as different organs and organ systems develop until the fetus is born.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st8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There are 3 stages of birth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1. Contractions/breaking of water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2. Expulsion of the baby/birth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3. Expulsion of the placenta/afterbirth</a:t>
            </a:r>
          </a:p>
          <a:p>
            <a:pPr lvl="1">
              <a:buNone/>
            </a:pPr>
            <a:r>
              <a:rPr lang="en-US" dirty="0" smtClean="0"/>
              <a:t> 	</a:t>
            </a:r>
          </a:p>
          <a:p>
            <a:pPr lvl="1">
              <a:buNone/>
            </a:pPr>
            <a:r>
              <a:rPr lang="en-US" dirty="0" smtClean="0"/>
              <a:t>After </a:t>
            </a:r>
            <a:r>
              <a:rPr lang="en-US" dirty="0"/>
              <a:t>birth, children go through several different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developmental </a:t>
            </a:r>
            <a:r>
              <a:rPr lang="en-US" dirty="0"/>
              <a:t>changes including </a:t>
            </a:r>
            <a:r>
              <a:rPr lang="en-US" b="1" dirty="0">
                <a:solidFill>
                  <a:srgbClr val="FF0000"/>
                </a:solidFill>
              </a:rPr>
              <a:t>infancy (birth – 2 years</a:t>
            </a:r>
            <a:r>
              <a:rPr lang="en-US" dirty="0"/>
              <a:t>), </a:t>
            </a:r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childhood </a:t>
            </a:r>
            <a:r>
              <a:rPr lang="en-US" b="1" dirty="0">
                <a:solidFill>
                  <a:srgbClr val="FF0000"/>
                </a:solidFill>
              </a:rPr>
              <a:t>(2-13 years</a:t>
            </a:r>
            <a:r>
              <a:rPr lang="en-US" dirty="0"/>
              <a:t>), </a:t>
            </a:r>
            <a:r>
              <a:rPr lang="en-US" b="1" dirty="0">
                <a:solidFill>
                  <a:srgbClr val="FF0000"/>
                </a:solidFill>
              </a:rPr>
              <a:t>adolescence (13 – 18/20 years</a:t>
            </a:r>
            <a:r>
              <a:rPr lang="en-US" dirty="0"/>
              <a:t>),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and </a:t>
            </a:r>
            <a:r>
              <a:rPr lang="en-US" dirty="0"/>
              <a:t>finally </a:t>
            </a:r>
            <a:r>
              <a:rPr lang="en-US" b="1" dirty="0">
                <a:solidFill>
                  <a:srgbClr val="FF0000"/>
                </a:solidFill>
              </a:rPr>
              <a:t>adulthood (20 years until death). </a:t>
            </a:r>
          </a:p>
        </p:txBody>
      </p:sp>
      <p:pic>
        <p:nvPicPr>
          <p:cNvPr id="4" name="Picture 7" descr="AG0032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33400"/>
            <a:ext cx="2485972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1178</TotalTime>
  <Words>308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Reproductive System</vt:lpstr>
      <vt:lpstr>Reproductive System</vt:lpstr>
      <vt:lpstr>Reproductive System</vt:lpstr>
      <vt:lpstr>Vagina</vt:lpstr>
      <vt:lpstr>Menstruation </vt:lpstr>
      <vt:lpstr>Fertilization</vt:lpstr>
      <vt:lpstr>Slide 7</vt:lpstr>
      <vt:lpstr>Development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and Reproductive System</dc:title>
  <dc:creator>wcpss</dc:creator>
  <cp:lastModifiedBy>cwilson</cp:lastModifiedBy>
  <cp:revision>77</cp:revision>
  <dcterms:created xsi:type="dcterms:W3CDTF">2010-04-21T14:35:46Z</dcterms:created>
  <dcterms:modified xsi:type="dcterms:W3CDTF">2014-03-03T06:31:23Z</dcterms:modified>
</cp:coreProperties>
</file>